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69"/>
  </p:notesMasterIdLst>
  <p:sldIdLst>
    <p:sldId id="290" r:id="rId2"/>
    <p:sldId id="289" r:id="rId3"/>
    <p:sldId id="256" r:id="rId4"/>
    <p:sldId id="259" r:id="rId5"/>
    <p:sldId id="295" r:id="rId6"/>
    <p:sldId id="296" r:id="rId7"/>
    <p:sldId id="260" r:id="rId8"/>
    <p:sldId id="261" r:id="rId9"/>
    <p:sldId id="297" r:id="rId10"/>
    <p:sldId id="298" r:id="rId11"/>
    <p:sldId id="262" r:id="rId12"/>
    <p:sldId id="263" r:id="rId13"/>
    <p:sldId id="299" r:id="rId14"/>
    <p:sldId id="264" r:id="rId15"/>
    <p:sldId id="300" r:id="rId16"/>
    <p:sldId id="265" r:id="rId17"/>
    <p:sldId id="301" r:id="rId18"/>
    <p:sldId id="302" r:id="rId19"/>
    <p:sldId id="266" r:id="rId20"/>
    <p:sldId id="303" r:id="rId21"/>
    <p:sldId id="267" r:id="rId22"/>
    <p:sldId id="304" r:id="rId23"/>
    <p:sldId id="268" r:id="rId24"/>
    <p:sldId id="305" r:id="rId25"/>
    <p:sldId id="269" r:id="rId26"/>
    <p:sldId id="270" r:id="rId27"/>
    <p:sldId id="306" r:id="rId28"/>
    <p:sldId id="271" r:id="rId29"/>
    <p:sldId id="307" r:id="rId30"/>
    <p:sldId id="308" r:id="rId31"/>
    <p:sldId id="294" r:id="rId32"/>
    <p:sldId id="309" r:id="rId33"/>
    <p:sldId id="310" r:id="rId34"/>
    <p:sldId id="273" r:id="rId35"/>
    <p:sldId id="274" r:id="rId36"/>
    <p:sldId id="311" r:id="rId37"/>
    <p:sldId id="312" r:id="rId38"/>
    <p:sldId id="275" r:id="rId39"/>
    <p:sldId id="276" r:id="rId40"/>
    <p:sldId id="313" r:id="rId41"/>
    <p:sldId id="314" r:id="rId42"/>
    <p:sldId id="277" r:id="rId43"/>
    <p:sldId id="278" r:id="rId44"/>
    <p:sldId id="315" r:id="rId45"/>
    <p:sldId id="279" r:id="rId46"/>
    <p:sldId id="316" r:id="rId47"/>
    <p:sldId id="280" r:id="rId48"/>
    <p:sldId id="317" r:id="rId49"/>
    <p:sldId id="318" r:id="rId50"/>
    <p:sldId id="281" r:id="rId51"/>
    <p:sldId id="319" r:id="rId52"/>
    <p:sldId id="282" r:id="rId53"/>
    <p:sldId id="320" r:id="rId54"/>
    <p:sldId id="283" r:id="rId55"/>
    <p:sldId id="321" r:id="rId56"/>
    <p:sldId id="284" r:id="rId57"/>
    <p:sldId id="285" r:id="rId58"/>
    <p:sldId id="322" r:id="rId59"/>
    <p:sldId id="286" r:id="rId60"/>
    <p:sldId id="323" r:id="rId61"/>
    <p:sldId id="324" r:id="rId62"/>
    <p:sldId id="287" r:id="rId63"/>
    <p:sldId id="258" r:id="rId64"/>
    <p:sldId id="325" r:id="rId65"/>
    <p:sldId id="326" r:id="rId66"/>
    <p:sldId id="327" r:id="rId67"/>
    <p:sldId id="328" r:id="rId6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0"/>
      <p:bold r:id="rId71"/>
      <p:italic r:id="rId72"/>
      <p:boldItalic r:id="rId73"/>
    </p:embeddedFont>
    <p:embeddedFont>
      <p:font typeface="Arial Black" panose="020B0A04020102020204" pitchFamily="34" charset="0"/>
      <p:bold r:id="rId74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69696"/>
    <a:srgbClr val="060606"/>
    <a:srgbClr val="4D4D4D"/>
    <a:srgbClr val="3366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6" autoAdjust="0"/>
    <p:restoredTop sz="94660" autoAdjust="0"/>
  </p:normalViewPr>
  <p:slideViewPr>
    <p:cSldViewPr>
      <p:cViewPr varScale="1">
        <p:scale>
          <a:sx n="81" d="100"/>
          <a:sy n="81" d="100"/>
        </p:scale>
        <p:origin x="10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1524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5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4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6B87043-D7F7-4D98-BC95-A3A60AAA7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4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2B2FBF-07CF-4460-AA23-D6CCB0468D6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7702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45DD20-04A4-4C6B-B227-1C3F1A5D95B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058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77650-5D22-4942-9375-D1FE4E842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1F8A0-BA1D-4E72-8B3C-05B7C3AF1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A113C-5B0C-4FDD-8348-D9CC26FBB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D6F0D-EAFF-455F-B13E-9FF28A8DB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E6CCC-8614-4F48-8184-21AD5AB61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2582A-FA30-4051-A2FF-BFF3BCA16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44E71-3982-4B95-93E4-AEFE6540F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A6D85-FF21-4352-BDD4-BA5AC2DA6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254B2-6393-48F6-8C0C-886D6DCF4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EB0BC-0176-4571-8103-6537A1788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F289-7BED-42F1-B1AD-6F44B9167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51FE1BE-E538-4728-A66F-E401F0CAF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slide" Target="slide26.xml"/><Relationship Id="rId18" Type="http://schemas.openxmlformats.org/officeDocument/2006/relationships/slide" Target="slide18.xml"/><Relationship Id="rId26" Type="http://schemas.openxmlformats.org/officeDocument/2006/relationships/slide" Target="slide41.xml"/><Relationship Id="rId3" Type="http://schemas.openxmlformats.org/officeDocument/2006/relationships/notesSlide" Target="../notesSlides/notesSlide2.xml"/><Relationship Id="rId21" Type="http://schemas.openxmlformats.org/officeDocument/2006/relationships/slide" Target="slide49.xml"/><Relationship Id="rId34" Type="http://schemas.openxmlformats.org/officeDocument/2006/relationships/slide" Target="slide63.xml"/><Relationship Id="rId7" Type="http://schemas.openxmlformats.org/officeDocument/2006/relationships/slide" Target="slide24.xml"/><Relationship Id="rId12" Type="http://schemas.openxmlformats.org/officeDocument/2006/relationships/slide" Target="slide16.xml"/><Relationship Id="rId17" Type="http://schemas.openxmlformats.org/officeDocument/2006/relationships/slide" Target="slide8.xml"/><Relationship Id="rId25" Type="http://schemas.openxmlformats.org/officeDocument/2006/relationships/slide" Target="slide30.xml"/><Relationship Id="rId33" Type="http://schemas.openxmlformats.org/officeDocument/2006/relationships/slide" Target="slide53.xml"/><Relationship Id="rId2" Type="http://schemas.openxmlformats.org/officeDocument/2006/relationships/slideLayout" Target="../slideLayouts/slideLayout1.xml"/><Relationship Id="rId16" Type="http://schemas.openxmlformats.org/officeDocument/2006/relationships/slide" Target="slide57.xml"/><Relationship Id="rId20" Type="http://schemas.openxmlformats.org/officeDocument/2006/relationships/slide" Target="slide39.xml"/><Relationship Id="rId29" Type="http://schemas.openxmlformats.org/officeDocument/2006/relationships/slide" Target="slide12.xml"/><Relationship Id="rId1" Type="http://schemas.openxmlformats.org/officeDocument/2006/relationships/themeOverride" Target="../theme/themeOverride3.xml"/><Relationship Id="rId6" Type="http://schemas.openxmlformats.org/officeDocument/2006/relationships/slide" Target="slide14.xml"/><Relationship Id="rId11" Type="http://schemas.openxmlformats.org/officeDocument/2006/relationships/slide" Target="slide6.xml"/><Relationship Id="rId24" Type="http://schemas.openxmlformats.org/officeDocument/2006/relationships/slide" Target="slide20.xml"/><Relationship Id="rId32" Type="http://schemas.openxmlformats.org/officeDocument/2006/relationships/slide" Target="slide43.xml"/><Relationship Id="rId5" Type="http://schemas.openxmlformats.org/officeDocument/2006/relationships/image" Target="../media/image2.png"/><Relationship Id="rId15" Type="http://schemas.openxmlformats.org/officeDocument/2006/relationships/slide" Target="slide47.xml"/><Relationship Id="rId23" Type="http://schemas.openxmlformats.org/officeDocument/2006/relationships/slide" Target="slide10.xml"/><Relationship Id="rId28" Type="http://schemas.openxmlformats.org/officeDocument/2006/relationships/slide" Target="slide61.xml"/><Relationship Id="rId10" Type="http://schemas.openxmlformats.org/officeDocument/2006/relationships/slide" Target="slide55.xml"/><Relationship Id="rId19" Type="http://schemas.openxmlformats.org/officeDocument/2006/relationships/slide" Target="slide28.xml"/><Relationship Id="rId31" Type="http://schemas.openxmlformats.org/officeDocument/2006/relationships/slide" Target="slide33.xml"/><Relationship Id="rId4" Type="http://schemas.openxmlformats.org/officeDocument/2006/relationships/image" Target="../media/image1.png"/><Relationship Id="rId9" Type="http://schemas.openxmlformats.org/officeDocument/2006/relationships/slide" Target="slide45.xml"/><Relationship Id="rId14" Type="http://schemas.openxmlformats.org/officeDocument/2006/relationships/slide" Target="slide37.xml"/><Relationship Id="rId22" Type="http://schemas.openxmlformats.org/officeDocument/2006/relationships/slide" Target="slide59.xml"/><Relationship Id="rId27" Type="http://schemas.openxmlformats.org/officeDocument/2006/relationships/slide" Target="slide51.xml"/><Relationship Id="rId30" Type="http://schemas.openxmlformats.org/officeDocument/2006/relationships/slide" Target="slide22.xml"/><Relationship Id="rId8" Type="http://schemas.openxmlformats.org/officeDocument/2006/relationships/slide" Target="slide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54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56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58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6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62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64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z="8000" smtClean="0">
                <a:solidFill>
                  <a:schemeClr val="tx1"/>
                </a:solidFill>
                <a:latin typeface="Arial Black" pitchFamily="34" charset="0"/>
              </a:rPr>
              <a:t>THIS</a:t>
            </a:r>
            <a:r>
              <a:rPr lang="en-US" smtClean="0"/>
              <a:t> 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85800" y="2438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8000">
                <a:latin typeface="Arial Black" pitchFamily="34" charset="0"/>
              </a:rPr>
              <a:t>IS</a:t>
            </a:r>
            <a:r>
              <a:rPr lang="en-US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990600" y="3962400"/>
            <a:ext cx="7391400" cy="196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Normal3" dir="b"/>
            </a:scene3d>
            <a:sp3d extrusionH="887400" prstMaterial="legacyMetal">
              <a:extrusionClr>
                <a:srgbClr val="FFFFFF"/>
              </a:extrusionClr>
            </a:sp3d>
          </a:bodyPr>
          <a:lstStyle/>
          <a:p>
            <a:r>
              <a:rPr lang="en-US" sz="9600" kern="10" spc="-48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AEAEA"/>
                    </a:gs>
                    <a:gs pos="17999">
                      <a:srgbClr val="777777"/>
                    </a:gs>
                    <a:gs pos="31000">
                      <a:srgbClr val="292929"/>
                    </a:gs>
                    <a:gs pos="33000">
                      <a:srgbClr val="B2B2B2"/>
                    </a:gs>
                    <a:gs pos="37000">
                      <a:srgbClr val="FFFFFF"/>
                    </a:gs>
                    <a:gs pos="78999">
                      <a:srgbClr val="5F5F5F"/>
                    </a:gs>
                    <a:gs pos="87000">
                      <a:srgbClr val="5F5F5F"/>
                    </a:gs>
                    <a:gs pos="100000">
                      <a:srgbClr val="CBCBCB"/>
                    </a:gs>
                  </a:gsLst>
                  <a:lin ang="18900000" scaled="1"/>
                </a:gradFill>
                <a:latin typeface="Arial Black"/>
              </a:rPr>
              <a:t>Jeopardy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autoUpdateAnimBg="0"/>
      <p:bldP spid="389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38200" y="990600"/>
            <a:ext cx="7391400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4000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4000" dirty="0" smtClean="0">
                <a:latin typeface="Calibri" pitchFamily="34" charset="0"/>
              </a:rPr>
              <a:t>The function that implies lighting should be able to accurately represent obvious light sources</a:t>
            </a:r>
            <a:r>
              <a:rPr lang="en-US" sz="4000" dirty="0" smtClean="0"/>
              <a:t>.</a:t>
            </a:r>
          </a:p>
          <a:p>
            <a:pPr>
              <a:spcBef>
                <a:spcPct val="50000"/>
              </a:spcBef>
            </a:pPr>
            <a:endParaRPr lang="en-US" sz="7200" dirty="0" smtClean="0"/>
          </a:p>
          <a:p>
            <a:pPr>
              <a:spcBef>
                <a:spcPct val="50000"/>
              </a:spcBef>
            </a:pPr>
            <a:endParaRPr lang="en-US" sz="7200" dirty="0" smtClean="0"/>
          </a:p>
          <a:p>
            <a:pPr>
              <a:spcBef>
                <a:spcPct val="50000"/>
              </a:spcBef>
            </a:pPr>
            <a:endParaRPr lang="en-US" sz="3600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 400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logic?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 400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47700" y="1828800"/>
            <a:ext cx="78486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spcBef>
                <a:spcPct val="50000"/>
              </a:spcBef>
            </a:pPr>
            <a:endParaRPr lang="en-US" sz="3600" dirty="0" smtClean="0">
              <a:latin typeface="Calibri" pitchFamily="34" charset="0"/>
            </a:endParaRPr>
          </a:p>
          <a:p>
            <a:pPr marL="0" lvl="1">
              <a:spcBef>
                <a:spcPct val="50000"/>
              </a:spcBef>
            </a:pPr>
            <a:r>
              <a:rPr lang="en-US" sz="3600" dirty="0" smtClean="0">
                <a:latin typeface="Calibri" pitchFamily="34" charset="0"/>
              </a:rPr>
              <a:t>Intensity, color and location of a lighting fixture would imply this function of lighting is in effect.</a:t>
            </a:r>
          </a:p>
          <a:p>
            <a:pPr>
              <a:spcBef>
                <a:spcPct val="50000"/>
              </a:spcBef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 500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emphasis and mood?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 500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 100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121920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latin typeface="Calibri" pitchFamily="34" charset="0"/>
            </a:endParaRPr>
          </a:p>
          <a:p>
            <a:r>
              <a:rPr lang="en-US" sz="4000" dirty="0" smtClean="0">
                <a:latin typeface="Calibri" pitchFamily="34" charset="0"/>
              </a:rPr>
              <a:t>Throws softer light on a larger area from a shorter distance.</a:t>
            </a:r>
            <a:endParaRPr lang="en-US" sz="4000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 100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20574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a Fresnel?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 200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0"/>
            <a:ext cx="8001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libri" pitchFamily="34" charset="0"/>
              </a:rPr>
              <a:t>Lights large areas in strong light, type of floodlight.</a:t>
            </a:r>
          </a:p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a scoop?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 200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371600" y="2133600"/>
            <a:ext cx="6324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Calibri" pitchFamily="34" charset="0"/>
              </a:rPr>
              <a:t>Uses bright well focused lighting, but uses a type of lamp we don’t typically have.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 300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a PAR?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 300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838200"/>
            <a:ext cx="4038600" cy="1143000"/>
          </a:xfrm>
        </p:spPr>
        <p:txBody>
          <a:bodyPr/>
          <a:lstStyle/>
          <a:p>
            <a:pPr algn="l"/>
            <a:r>
              <a:rPr lang="en-US" sz="8000" smtClean="0">
                <a:solidFill>
                  <a:schemeClr val="tx1"/>
                </a:solidFill>
                <a:latin typeface="Arial Black" pitchFamily="34" charset="0"/>
              </a:rPr>
              <a:t> With</a:t>
            </a:r>
            <a:r>
              <a:rPr lang="en-US" sz="8000" smtClean="0">
                <a:solidFill>
                  <a:schemeClr val="tx1"/>
                </a:solidFill>
              </a:rPr>
              <a:t>     </a:t>
            </a:r>
            <a:endParaRPr lang="en-US" smtClean="0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685800" y="2438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8000">
                <a:latin typeface="Arial Black" pitchFamily="34" charset="0"/>
              </a:rPr>
              <a:t>Host...</a:t>
            </a:r>
            <a:r>
              <a:rPr lang="en-US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343400" y="838200"/>
            <a:ext cx="419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8000">
                <a:latin typeface="Arial Black" pitchFamily="34" charset="0"/>
              </a:rPr>
              <a:t>Your</a:t>
            </a:r>
            <a:r>
              <a:rPr lang="en-US" sz="8000"/>
              <a:t>     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7898" name="WordArt 10"/>
          <p:cNvSpPr>
            <a:spLocks noChangeArrowheads="1" noChangeShapeType="1" noTextEdit="1"/>
          </p:cNvSpPr>
          <p:nvPr/>
        </p:nvSpPr>
        <p:spPr bwMode="auto">
          <a:xfrm>
            <a:off x="990600" y="4191000"/>
            <a:ext cx="7286625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Normal3" dir="b"/>
            </a:scene3d>
            <a:sp3d extrusionH="887400" prstMaterial="legacyMetal">
              <a:extrusionClr>
                <a:srgbClr val="FFFFFF"/>
              </a:extrusionClr>
            </a:sp3d>
          </a:bodyPr>
          <a:lstStyle/>
          <a:p>
            <a:r>
              <a:rPr lang="en-US" sz="8000" kern="10" spc="-40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AEAEA"/>
                    </a:gs>
                    <a:gs pos="17999">
                      <a:srgbClr val="777777"/>
                    </a:gs>
                    <a:gs pos="31000">
                      <a:srgbClr val="292929"/>
                    </a:gs>
                    <a:gs pos="33000">
                      <a:srgbClr val="B2B2B2"/>
                    </a:gs>
                    <a:gs pos="37000">
                      <a:srgbClr val="FFFFFF"/>
                    </a:gs>
                    <a:gs pos="78999">
                      <a:srgbClr val="5F5F5F"/>
                    </a:gs>
                    <a:gs pos="87000">
                      <a:srgbClr val="5F5F5F"/>
                    </a:gs>
                    <a:gs pos="100000">
                      <a:srgbClr val="CBCBCB"/>
                    </a:gs>
                  </a:gsLst>
                  <a:lin ang="18900000" scaled="1"/>
                </a:gradFill>
                <a:latin typeface="Arial Black"/>
              </a:rPr>
              <a:t>Ms. Hoffman</a:t>
            </a:r>
            <a:endParaRPr lang="en-US" sz="8000" kern="10" spc="-40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EAEAEA"/>
                  </a:gs>
                  <a:gs pos="17999">
                    <a:srgbClr val="777777"/>
                  </a:gs>
                  <a:gs pos="31000">
                    <a:srgbClr val="292929"/>
                  </a:gs>
                  <a:gs pos="33000">
                    <a:srgbClr val="B2B2B2"/>
                  </a:gs>
                  <a:gs pos="37000">
                    <a:srgbClr val="FFFFFF"/>
                  </a:gs>
                  <a:gs pos="78999">
                    <a:srgbClr val="5F5F5F"/>
                  </a:gs>
                  <a:gs pos="87000">
                    <a:srgbClr val="5F5F5F"/>
                  </a:gs>
                  <a:gs pos="100000">
                    <a:srgbClr val="CBCBCB"/>
                  </a:gs>
                </a:gsLst>
                <a:lin ang="18900000" scaled="1"/>
              </a:gradFill>
              <a:latin typeface="Arial Black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700"/>
                            </p:stCondLst>
                            <p:childTnLst>
                              <p:par>
                                <p:cTn id="14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autoUpdateAnimBg="0"/>
      <p:bldP spid="37894" grpId="0" autoUpdateAnimBg="0"/>
      <p:bldP spid="3789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371600" y="2362200"/>
            <a:ext cx="6324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Calibri" pitchFamily="34" charset="0"/>
              </a:rPr>
              <a:t>Throws bright focused light on a moving actor.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 400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a follow spot?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 400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371600" y="2362200"/>
            <a:ext cx="6324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latin typeface="Calibri" pitchFamily="34" charset="0"/>
              </a:rPr>
              <a:t>Throws strong focused light a long distance. What type of this instrument do we use most often?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 500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838200" y="685800"/>
            <a:ext cx="7924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40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sz="40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an Ellipsoidal Source 4?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 500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 100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16764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libri" pitchFamily="34" charset="0"/>
              </a:rPr>
              <a:t>The unit that controls the operation of lights.</a:t>
            </a:r>
            <a:endParaRPr lang="en-US" sz="4000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Text Box 1027"/>
          <p:cNvSpPr txBox="1">
            <a:spLocks noChangeArrowheads="1"/>
          </p:cNvSpPr>
          <p:nvPr/>
        </p:nvSpPr>
        <p:spPr bwMode="auto">
          <a:xfrm>
            <a:off x="1371600" y="2667000"/>
            <a:ext cx="6324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light board/dimmer board?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26628" name="Text Box 1028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 100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219200" y="990600"/>
            <a:ext cx="6324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 dirty="0" smtClean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4000" dirty="0" smtClean="0">
                <a:latin typeface="Calibri" pitchFamily="34" charset="0"/>
              </a:rPr>
              <a:t>These two items control the pattern and color of a fixture.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 200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33400" y="2667000"/>
            <a:ext cx="807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are gobos and gels?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 200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09600" y="990600"/>
            <a:ext cx="82296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40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dirty="0" smtClean="0">
                <a:latin typeface="Calibri" panose="020F0502020204030204" pitchFamily="34" charset="0"/>
              </a:rPr>
              <a:t>We use this as a map to show where the lighting instruments are located and how they are positioned.</a:t>
            </a:r>
            <a:endParaRPr lang="en-US" altLang="en-US" sz="4000" dirty="0">
              <a:latin typeface="Calibri" panose="020F0502020204030204" pitchFamily="34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 300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a light plot?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 300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9335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099" name="Text Box 45"/>
          <p:cNvSpPr txBox="1">
            <a:spLocks noChangeArrowheads="1"/>
          </p:cNvSpPr>
          <p:nvPr/>
        </p:nvSpPr>
        <p:spPr bwMode="auto">
          <a:xfrm>
            <a:off x="271463" y="21621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 Black" pitchFamily="34" charset="0"/>
                <a:hlinkClick r:id="" action="ppaction://hlinkshowjump?jump=nextslide"/>
              </a:rPr>
              <a:t>100</a:t>
            </a:r>
            <a:endParaRPr lang="en-US" dirty="0"/>
          </a:p>
        </p:txBody>
      </p:sp>
      <p:pic>
        <p:nvPicPr>
          <p:cNvPr id="4100" name="Picture 99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725" y="25431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00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7825" y="19335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02" name="Text Box 101"/>
          <p:cNvSpPr txBox="1">
            <a:spLocks noChangeArrowheads="1"/>
          </p:cNvSpPr>
          <p:nvPr/>
        </p:nvSpPr>
        <p:spPr bwMode="auto">
          <a:xfrm>
            <a:off x="1766888" y="21621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6" action="ppaction://hlinksldjump"/>
              </a:rPr>
              <a:t>100</a:t>
            </a:r>
            <a:endParaRPr lang="en-US"/>
          </a:p>
        </p:txBody>
      </p:sp>
      <p:pic>
        <p:nvPicPr>
          <p:cNvPr id="4103" name="Picture 102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25431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03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1825" y="19335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05" name="Text Box 104"/>
          <p:cNvSpPr txBox="1">
            <a:spLocks noChangeArrowheads="1"/>
          </p:cNvSpPr>
          <p:nvPr/>
        </p:nvSpPr>
        <p:spPr bwMode="auto">
          <a:xfrm>
            <a:off x="3290888" y="21621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7" action="ppaction://hlinksldjump"/>
              </a:rPr>
              <a:t>100</a:t>
            </a:r>
            <a:endParaRPr lang="en-US"/>
          </a:p>
        </p:txBody>
      </p:sp>
      <p:pic>
        <p:nvPicPr>
          <p:cNvPr id="4106" name="Picture 105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9150" y="25431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06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5825" y="19335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08" name="Text Box 107"/>
          <p:cNvSpPr txBox="1">
            <a:spLocks noChangeArrowheads="1"/>
          </p:cNvSpPr>
          <p:nvPr/>
        </p:nvSpPr>
        <p:spPr bwMode="auto">
          <a:xfrm>
            <a:off x="4814888" y="21621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8" action="ppaction://hlinksldjump"/>
              </a:rPr>
              <a:t>100</a:t>
            </a:r>
            <a:endParaRPr lang="en-US"/>
          </a:p>
        </p:txBody>
      </p:sp>
      <p:pic>
        <p:nvPicPr>
          <p:cNvPr id="4109" name="Picture 108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3150" y="25431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09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9825" y="19335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11" name="Text Box 110"/>
          <p:cNvSpPr txBox="1">
            <a:spLocks noChangeArrowheads="1"/>
          </p:cNvSpPr>
          <p:nvPr/>
        </p:nvSpPr>
        <p:spPr bwMode="auto">
          <a:xfrm>
            <a:off x="6338888" y="21621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 Black" pitchFamily="34" charset="0"/>
                <a:hlinkClick r:id="rId9" action="ppaction://hlinksldjump"/>
              </a:rPr>
              <a:t>100</a:t>
            </a:r>
            <a:endParaRPr lang="en-US" dirty="0"/>
          </a:p>
        </p:txBody>
      </p:sp>
      <p:pic>
        <p:nvPicPr>
          <p:cNvPr id="4112" name="Picture 111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7150" y="25431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12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3825" y="19335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14" name="Text Box 113"/>
          <p:cNvSpPr txBox="1">
            <a:spLocks noChangeArrowheads="1"/>
          </p:cNvSpPr>
          <p:nvPr/>
        </p:nvSpPr>
        <p:spPr bwMode="auto">
          <a:xfrm>
            <a:off x="7862888" y="21621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0" action="ppaction://hlinksldjump"/>
              </a:rPr>
              <a:t>100</a:t>
            </a:r>
            <a:endParaRPr lang="en-US"/>
          </a:p>
        </p:txBody>
      </p:sp>
      <p:pic>
        <p:nvPicPr>
          <p:cNvPr id="4115" name="Picture 114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1150" y="25431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115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9241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17" name="Text Box 116"/>
          <p:cNvSpPr txBox="1">
            <a:spLocks noChangeArrowheads="1"/>
          </p:cNvSpPr>
          <p:nvPr/>
        </p:nvSpPr>
        <p:spPr bwMode="auto">
          <a:xfrm>
            <a:off x="271463" y="31527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1" action="ppaction://hlinksldjump"/>
              </a:rPr>
              <a:t>200</a:t>
            </a:r>
            <a:endParaRPr lang="en-US"/>
          </a:p>
        </p:txBody>
      </p:sp>
      <p:pic>
        <p:nvPicPr>
          <p:cNvPr id="4118" name="Picture 117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725" y="35337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118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7825" y="29241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20" name="Text Box 119"/>
          <p:cNvSpPr txBox="1">
            <a:spLocks noChangeArrowheads="1"/>
          </p:cNvSpPr>
          <p:nvPr/>
        </p:nvSpPr>
        <p:spPr bwMode="auto">
          <a:xfrm>
            <a:off x="1766888" y="31527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2" action="ppaction://hlinksldjump"/>
              </a:rPr>
              <a:t>200</a:t>
            </a:r>
            <a:endParaRPr lang="en-US"/>
          </a:p>
        </p:txBody>
      </p:sp>
      <p:pic>
        <p:nvPicPr>
          <p:cNvPr id="4121" name="Picture 120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35337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121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1825" y="29241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23" name="Text Box 122"/>
          <p:cNvSpPr txBox="1">
            <a:spLocks noChangeArrowheads="1"/>
          </p:cNvSpPr>
          <p:nvPr/>
        </p:nvSpPr>
        <p:spPr bwMode="auto">
          <a:xfrm>
            <a:off x="3290888" y="31527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3" action="ppaction://hlinksldjump"/>
              </a:rPr>
              <a:t>200</a:t>
            </a:r>
            <a:endParaRPr lang="en-US"/>
          </a:p>
        </p:txBody>
      </p:sp>
      <p:pic>
        <p:nvPicPr>
          <p:cNvPr id="4124" name="Picture 123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9150" y="35337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5" name="Picture 124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5825" y="29241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26" name="Text Box 125"/>
          <p:cNvSpPr txBox="1">
            <a:spLocks noChangeArrowheads="1"/>
          </p:cNvSpPr>
          <p:nvPr/>
        </p:nvSpPr>
        <p:spPr bwMode="auto">
          <a:xfrm>
            <a:off x="4814888" y="31527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4" action="ppaction://hlinksldjump"/>
              </a:rPr>
              <a:t>200</a:t>
            </a:r>
            <a:endParaRPr lang="en-US"/>
          </a:p>
        </p:txBody>
      </p:sp>
      <p:pic>
        <p:nvPicPr>
          <p:cNvPr id="4127" name="Picture 126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3150" y="35337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127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9825" y="29241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29" name="Text Box 128"/>
          <p:cNvSpPr txBox="1">
            <a:spLocks noChangeArrowheads="1"/>
          </p:cNvSpPr>
          <p:nvPr/>
        </p:nvSpPr>
        <p:spPr bwMode="auto">
          <a:xfrm>
            <a:off x="6338888" y="31527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5" action="ppaction://hlinksldjump"/>
              </a:rPr>
              <a:t>200</a:t>
            </a:r>
            <a:endParaRPr lang="en-US"/>
          </a:p>
        </p:txBody>
      </p:sp>
      <p:pic>
        <p:nvPicPr>
          <p:cNvPr id="4130" name="Picture 129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7150" y="35337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130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3825" y="29241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32" name="Text Box 131"/>
          <p:cNvSpPr txBox="1">
            <a:spLocks noChangeArrowheads="1"/>
          </p:cNvSpPr>
          <p:nvPr/>
        </p:nvSpPr>
        <p:spPr bwMode="auto">
          <a:xfrm>
            <a:off x="7862888" y="31527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6" action="ppaction://hlinksldjump"/>
              </a:rPr>
              <a:t>200</a:t>
            </a:r>
            <a:endParaRPr lang="en-US"/>
          </a:p>
        </p:txBody>
      </p:sp>
      <p:pic>
        <p:nvPicPr>
          <p:cNvPr id="4133" name="Picture 132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1150" y="35337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4" name="Picture 133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9147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35" name="Text Box 134"/>
          <p:cNvSpPr txBox="1">
            <a:spLocks noChangeArrowheads="1"/>
          </p:cNvSpPr>
          <p:nvPr/>
        </p:nvSpPr>
        <p:spPr bwMode="auto">
          <a:xfrm>
            <a:off x="271463" y="41433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7" action="ppaction://hlinksldjump"/>
              </a:rPr>
              <a:t>300</a:t>
            </a:r>
            <a:endParaRPr lang="en-US"/>
          </a:p>
        </p:txBody>
      </p:sp>
      <p:pic>
        <p:nvPicPr>
          <p:cNvPr id="4136" name="Picture 135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725" y="45243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" name="Picture 136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7825" y="39147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38" name="Text Box 137"/>
          <p:cNvSpPr txBox="1">
            <a:spLocks noChangeArrowheads="1"/>
          </p:cNvSpPr>
          <p:nvPr/>
        </p:nvSpPr>
        <p:spPr bwMode="auto">
          <a:xfrm>
            <a:off x="1766888" y="41433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8" action="ppaction://hlinksldjump"/>
              </a:rPr>
              <a:t>300</a:t>
            </a:r>
            <a:endParaRPr lang="en-US"/>
          </a:p>
        </p:txBody>
      </p:sp>
      <p:pic>
        <p:nvPicPr>
          <p:cNvPr id="4139" name="Picture 138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45243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0" name="Picture 139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1825" y="39147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41" name="Text Box 140"/>
          <p:cNvSpPr txBox="1">
            <a:spLocks noChangeArrowheads="1"/>
          </p:cNvSpPr>
          <p:nvPr/>
        </p:nvSpPr>
        <p:spPr bwMode="auto">
          <a:xfrm>
            <a:off x="3290888" y="41433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19" action="ppaction://hlinksldjump"/>
              </a:rPr>
              <a:t>300</a:t>
            </a:r>
            <a:endParaRPr lang="en-US"/>
          </a:p>
        </p:txBody>
      </p:sp>
      <p:pic>
        <p:nvPicPr>
          <p:cNvPr id="4142" name="Picture 141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9150" y="45243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3" name="Picture 142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5825" y="39147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44" name="Text Box 143"/>
          <p:cNvSpPr txBox="1">
            <a:spLocks noChangeArrowheads="1"/>
          </p:cNvSpPr>
          <p:nvPr/>
        </p:nvSpPr>
        <p:spPr bwMode="auto">
          <a:xfrm>
            <a:off x="4814888" y="41433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0" action="ppaction://hlinksldjump"/>
              </a:rPr>
              <a:t>300</a:t>
            </a:r>
            <a:endParaRPr lang="en-US"/>
          </a:p>
        </p:txBody>
      </p:sp>
      <p:pic>
        <p:nvPicPr>
          <p:cNvPr id="4145" name="Picture 144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3150" y="45243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6" name="Picture 145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9825" y="39147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47" name="Text Box 146"/>
          <p:cNvSpPr txBox="1">
            <a:spLocks noChangeArrowheads="1"/>
          </p:cNvSpPr>
          <p:nvPr/>
        </p:nvSpPr>
        <p:spPr bwMode="auto">
          <a:xfrm>
            <a:off x="6338888" y="41433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1" action="ppaction://hlinksldjump"/>
              </a:rPr>
              <a:t>300</a:t>
            </a:r>
            <a:endParaRPr lang="en-US"/>
          </a:p>
        </p:txBody>
      </p:sp>
      <p:pic>
        <p:nvPicPr>
          <p:cNvPr id="4148" name="Picture 147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7150" y="45243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9" name="Picture 148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3825" y="39147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50" name="Text Box 149"/>
          <p:cNvSpPr txBox="1">
            <a:spLocks noChangeArrowheads="1"/>
          </p:cNvSpPr>
          <p:nvPr/>
        </p:nvSpPr>
        <p:spPr bwMode="auto">
          <a:xfrm>
            <a:off x="7862888" y="41433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2" action="ppaction://hlinksldjump"/>
              </a:rPr>
              <a:t>300</a:t>
            </a:r>
            <a:endParaRPr lang="en-US"/>
          </a:p>
        </p:txBody>
      </p:sp>
      <p:pic>
        <p:nvPicPr>
          <p:cNvPr id="4151" name="Picture 150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1150" y="45243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2" name="Picture 151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9053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53" name="Text Box 152"/>
          <p:cNvSpPr txBox="1">
            <a:spLocks noChangeArrowheads="1"/>
          </p:cNvSpPr>
          <p:nvPr/>
        </p:nvSpPr>
        <p:spPr bwMode="auto">
          <a:xfrm>
            <a:off x="271463" y="51339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3" action="ppaction://hlinksldjump"/>
              </a:rPr>
              <a:t>400</a:t>
            </a:r>
            <a:endParaRPr lang="en-US"/>
          </a:p>
        </p:txBody>
      </p:sp>
      <p:pic>
        <p:nvPicPr>
          <p:cNvPr id="4154" name="Picture 153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725" y="55149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5" name="Picture 154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7825" y="49053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56" name="Text Box 155"/>
          <p:cNvSpPr txBox="1">
            <a:spLocks noChangeArrowheads="1"/>
          </p:cNvSpPr>
          <p:nvPr/>
        </p:nvSpPr>
        <p:spPr bwMode="auto">
          <a:xfrm>
            <a:off x="1766888" y="51339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4" action="ppaction://hlinksldjump"/>
              </a:rPr>
              <a:t>400</a:t>
            </a:r>
            <a:endParaRPr lang="en-US"/>
          </a:p>
        </p:txBody>
      </p:sp>
      <p:pic>
        <p:nvPicPr>
          <p:cNvPr id="4157" name="Picture 156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55149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8" name="Picture 157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1825" y="49053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59" name="Text Box 158"/>
          <p:cNvSpPr txBox="1">
            <a:spLocks noChangeArrowheads="1"/>
          </p:cNvSpPr>
          <p:nvPr/>
        </p:nvSpPr>
        <p:spPr bwMode="auto">
          <a:xfrm>
            <a:off x="3290888" y="51339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5" action="ppaction://hlinksldjump"/>
              </a:rPr>
              <a:t>400</a:t>
            </a:r>
            <a:endParaRPr lang="en-US"/>
          </a:p>
        </p:txBody>
      </p:sp>
      <p:pic>
        <p:nvPicPr>
          <p:cNvPr id="4160" name="Picture 159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9150" y="55149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61" name="Picture 160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5825" y="49053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62" name="Text Box 161"/>
          <p:cNvSpPr txBox="1">
            <a:spLocks noChangeArrowheads="1"/>
          </p:cNvSpPr>
          <p:nvPr/>
        </p:nvSpPr>
        <p:spPr bwMode="auto">
          <a:xfrm>
            <a:off x="4814888" y="51339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6" action="ppaction://hlinksldjump"/>
              </a:rPr>
              <a:t>400</a:t>
            </a:r>
            <a:endParaRPr lang="en-US"/>
          </a:p>
        </p:txBody>
      </p:sp>
      <p:pic>
        <p:nvPicPr>
          <p:cNvPr id="4163" name="Picture 162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3150" y="55149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64" name="Picture 163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9825" y="49053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65" name="Text Box 164"/>
          <p:cNvSpPr txBox="1">
            <a:spLocks noChangeArrowheads="1"/>
          </p:cNvSpPr>
          <p:nvPr/>
        </p:nvSpPr>
        <p:spPr bwMode="auto">
          <a:xfrm>
            <a:off x="6338888" y="51339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7" action="ppaction://hlinksldjump"/>
              </a:rPr>
              <a:t>400</a:t>
            </a:r>
            <a:endParaRPr lang="en-US"/>
          </a:p>
        </p:txBody>
      </p:sp>
      <p:pic>
        <p:nvPicPr>
          <p:cNvPr id="4166" name="Picture 165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7150" y="55149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67" name="Picture 166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3825" y="49053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68" name="Text Box 167"/>
          <p:cNvSpPr txBox="1">
            <a:spLocks noChangeArrowheads="1"/>
          </p:cNvSpPr>
          <p:nvPr/>
        </p:nvSpPr>
        <p:spPr bwMode="auto">
          <a:xfrm>
            <a:off x="7862888" y="51339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8" action="ppaction://hlinksldjump"/>
              </a:rPr>
              <a:t>400</a:t>
            </a:r>
            <a:endParaRPr lang="en-US"/>
          </a:p>
        </p:txBody>
      </p:sp>
      <p:pic>
        <p:nvPicPr>
          <p:cNvPr id="4169" name="Picture 168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1150" y="55149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70" name="Picture 169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8959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71" name="Text Box 170"/>
          <p:cNvSpPr txBox="1">
            <a:spLocks noChangeArrowheads="1"/>
          </p:cNvSpPr>
          <p:nvPr/>
        </p:nvSpPr>
        <p:spPr bwMode="auto">
          <a:xfrm>
            <a:off x="304800" y="6124575"/>
            <a:ext cx="1058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29" action="ppaction://hlinksldjump"/>
              </a:rPr>
              <a:t>500</a:t>
            </a:r>
            <a:endParaRPr lang="en-US"/>
          </a:p>
        </p:txBody>
      </p:sp>
      <p:pic>
        <p:nvPicPr>
          <p:cNvPr id="4172" name="Picture 171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725" y="65055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73" name="Picture 172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7825" y="58959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74" name="Text Box 173"/>
          <p:cNvSpPr txBox="1">
            <a:spLocks noChangeArrowheads="1"/>
          </p:cNvSpPr>
          <p:nvPr/>
        </p:nvSpPr>
        <p:spPr bwMode="auto">
          <a:xfrm>
            <a:off x="1766888" y="61245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30" action="ppaction://hlinksldjump"/>
              </a:rPr>
              <a:t>500</a:t>
            </a:r>
            <a:endParaRPr lang="en-US"/>
          </a:p>
        </p:txBody>
      </p:sp>
      <p:pic>
        <p:nvPicPr>
          <p:cNvPr id="4175" name="Picture 174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65055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76" name="Picture 175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1825" y="58959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77" name="Text Box 176"/>
          <p:cNvSpPr txBox="1">
            <a:spLocks noChangeArrowheads="1"/>
          </p:cNvSpPr>
          <p:nvPr/>
        </p:nvSpPr>
        <p:spPr bwMode="auto">
          <a:xfrm>
            <a:off x="3290888" y="61245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31" action="ppaction://hlinksldjump"/>
              </a:rPr>
              <a:t>500</a:t>
            </a:r>
            <a:endParaRPr lang="en-US"/>
          </a:p>
        </p:txBody>
      </p:sp>
      <p:pic>
        <p:nvPicPr>
          <p:cNvPr id="4178" name="Picture 177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9150" y="65055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79" name="Picture 178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5825" y="58959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80" name="Text Box 179"/>
          <p:cNvSpPr txBox="1">
            <a:spLocks noChangeArrowheads="1"/>
          </p:cNvSpPr>
          <p:nvPr/>
        </p:nvSpPr>
        <p:spPr bwMode="auto">
          <a:xfrm>
            <a:off x="4814888" y="61245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32" action="ppaction://hlinksldjump"/>
              </a:rPr>
              <a:t>500</a:t>
            </a:r>
            <a:endParaRPr lang="en-US"/>
          </a:p>
        </p:txBody>
      </p:sp>
      <p:pic>
        <p:nvPicPr>
          <p:cNvPr id="4181" name="Picture 180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3150" y="65055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82" name="Picture 181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9825" y="58959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83" name="Text Box 182"/>
          <p:cNvSpPr txBox="1">
            <a:spLocks noChangeArrowheads="1"/>
          </p:cNvSpPr>
          <p:nvPr/>
        </p:nvSpPr>
        <p:spPr bwMode="auto">
          <a:xfrm>
            <a:off x="6338888" y="61245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33" action="ppaction://hlinksldjump"/>
              </a:rPr>
              <a:t>500</a:t>
            </a:r>
            <a:endParaRPr lang="en-US"/>
          </a:p>
        </p:txBody>
      </p:sp>
      <p:pic>
        <p:nvPicPr>
          <p:cNvPr id="4184" name="Picture 183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7150" y="65055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85" name="Picture 184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3825" y="58959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86" name="Text Box 185"/>
          <p:cNvSpPr txBox="1">
            <a:spLocks noChangeArrowheads="1"/>
          </p:cNvSpPr>
          <p:nvPr/>
        </p:nvSpPr>
        <p:spPr bwMode="auto">
          <a:xfrm>
            <a:off x="7862888" y="6124575"/>
            <a:ext cx="1058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Black" pitchFamily="34" charset="0"/>
                <a:hlinkClick r:id="rId34" action="ppaction://hlinksldjump"/>
              </a:rPr>
              <a:t>500</a:t>
            </a:r>
            <a:endParaRPr lang="en-US"/>
          </a:p>
        </p:txBody>
      </p:sp>
      <p:pic>
        <p:nvPicPr>
          <p:cNvPr id="4187" name="Picture 186" descr="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1150" y="6505575"/>
            <a:ext cx="1028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88" name="Picture 187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914400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89" name="Picture 190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7825" y="914400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90" name="Picture 193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1825" y="914400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91" name="Picture 196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5825" y="914400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92" name="Picture 199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9825" y="914400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93" name="Picture 202" descr="scree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3825" y="914400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94" name="Text Box 205"/>
          <p:cNvSpPr txBox="1">
            <a:spLocks noChangeArrowheads="1"/>
          </p:cNvSpPr>
          <p:nvPr/>
        </p:nvSpPr>
        <p:spPr bwMode="auto">
          <a:xfrm>
            <a:off x="76200" y="1214438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Black" pitchFamily="34" charset="0"/>
              </a:rPr>
              <a:t>Functions of Lighting</a:t>
            </a:r>
            <a:endParaRPr lang="en-US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195" name="Text Box 206"/>
          <p:cNvSpPr txBox="1">
            <a:spLocks noChangeArrowheads="1"/>
          </p:cNvSpPr>
          <p:nvPr/>
        </p:nvSpPr>
        <p:spPr bwMode="auto">
          <a:xfrm>
            <a:off x="1600200" y="1066800"/>
            <a:ext cx="1447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Black" pitchFamily="34" charset="0"/>
              </a:rPr>
              <a:t>Types of Lighting Instruments</a:t>
            </a:r>
            <a:endParaRPr lang="en-US" sz="1200" dirty="0">
              <a:solidFill>
                <a:schemeClr val="bg1"/>
              </a:solidFill>
              <a:latin typeface="Arial Black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196" name="Text Box 207"/>
          <p:cNvSpPr txBox="1">
            <a:spLocks noChangeArrowheads="1"/>
          </p:cNvSpPr>
          <p:nvPr/>
        </p:nvSpPr>
        <p:spPr bwMode="auto">
          <a:xfrm>
            <a:off x="3124200" y="12192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197" name="Text Box 208"/>
          <p:cNvSpPr txBox="1">
            <a:spLocks noChangeArrowheads="1"/>
          </p:cNvSpPr>
          <p:nvPr/>
        </p:nvSpPr>
        <p:spPr bwMode="auto">
          <a:xfrm>
            <a:off x="4648200" y="1219200"/>
            <a:ext cx="144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Black" pitchFamily="34" charset="0"/>
              </a:rPr>
              <a:t>Parts and Tools</a:t>
            </a:r>
            <a:endParaRPr lang="en-US" sz="1200" dirty="0">
              <a:solidFill>
                <a:schemeClr val="bg1"/>
              </a:solidFill>
              <a:latin typeface="Arial Black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198" name="Text Box 209"/>
          <p:cNvSpPr txBox="1">
            <a:spLocks noChangeArrowheads="1"/>
          </p:cNvSpPr>
          <p:nvPr/>
        </p:nvSpPr>
        <p:spPr bwMode="auto">
          <a:xfrm>
            <a:off x="6172200" y="1219200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Black" pitchFamily="34" charset="0"/>
              </a:rPr>
              <a:t>Parts and Tools 2</a:t>
            </a:r>
            <a:endParaRPr lang="en-US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199" name="Text Box 210"/>
          <p:cNvSpPr txBox="1">
            <a:spLocks noChangeArrowheads="1"/>
          </p:cNvSpPr>
          <p:nvPr/>
        </p:nvSpPr>
        <p:spPr bwMode="auto">
          <a:xfrm>
            <a:off x="7696200" y="1143000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Black" pitchFamily="34" charset="0"/>
              </a:rPr>
              <a:t>Principles of Lighting</a:t>
            </a:r>
            <a:endParaRPr lang="en-US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268" name="WordArt 220"/>
          <p:cNvSpPr>
            <a:spLocks noChangeArrowheads="1" noChangeShapeType="1" noTextEdit="1"/>
          </p:cNvSpPr>
          <p:nvPr/>
        </p:nvSpPr>
        <p:spPr bwMode="auto">
          <a:xfrm>
            <a:off x="1371600" y="228600"/>
            <a:ext cx="6019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Normal3" dir="b"/>
            </a:scene3d>
            <a:sp3d extrusionH="887400" prstMaterial="legacyMetal">
              <a:extrusionClr>
                <a:srgbClr val="FFFFFF"/>
              </a:extrusionClr>
            </a:sp3d>
          </a:bodyPr>
          <a:lstStyle/>
          <a:p>
            <a:r>
              <a:rPr lang="en-US" sz="9600" kern="10" spc="-48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AEAEA"/>
                    </a:gs>
                    <a:gs pos="17999">
                      <a:srgbClr val="777777"/>
                    </a:gs>
                    <a:gs pos="31000">
                      <a:srgbClr val="292929"/>
                    </a:gs>
                    <a:gs pos="33000">
                      <a:srgbClr val="B2B2B2"/>
                    </a:gs>
                    <a:gs pos="37000">
                      <a:srgbClr val="FFFFFF"/>
                    </a:gs>
                    <a:gs pos="78999">
                      <a:srgbClr val="5F5F5F"/>
                    </a:gs>
                    <a:gs pos="87000">
                      <a:srgbClr val="5F5F5F"/>
                    </a:gs>
                    <a:gs pos="100000">
                      <a:srgbClr val="CBCBCB"/>
                    </a:gs>
                  </a:gsLst>
                  <a:lin ang="18900000" scaled="1"/>
                </a:gradFill>
                <a:latin typeface="Arial Black"/>
              </a:rPr>
              <a:t>Jeopardy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3143249" y="1153180"/>
            <a:ext cx="13811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Black" pitchFamily="34" charset="0"/>
              </a:rPr>
              <a:t>Accessories and paperwork</a:t>
            </a:r>
            <a:endParaRPr lang="en-US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371600" y="1752600"/>
            <a:ext cx="63246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>
                <a:solidFill>
                  <a:schemeClr val="bg1"/>
                </a:solidFill>
                <a:latin typeface="Arial Black" pitchFamily="34" charset="0"/>
              </a:rPr>
              <a:t>DAILY DOUBLE</a:t>
            </a:r>
            <a:endParaRPr lang="en-US" sz="3600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 400</a:t>
            </a:r>
            <a:endParaRPr lang="en-US"/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371600" y="1752600"/>
            <a:ext cx="63246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>
                <a:solidFill>
                  <a:schemeClr val="bg1"/>
                </a:solidFill>
                <a:latin typeface="Arial Black" pitchFamily="34" charset="0"/>
              </a:rPr>
              <a:t>DAILY DOUBLE</a:t>
            </a:r>
            <a:endParaRPr lang="en-US" sz="3600"/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1371600" y="2819400"/>
            <a:ext cx="6324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chemeClr val="bg1"/>
                </a:solidFill>
              </a:rPr>
              <a:t>Place A Wager</a:t>
            </a:r>
            <a:endParaRPr lang="en-US" sz="36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utoUpdateAnimBg="0"/>
      <p:bldP spid="72709" grpId="0" autoUpdateAnimBg="0"/>
      <p:bldP spid="7271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 400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47800" y="2209800"/>
            <a:ext cx="6019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This piece of paperwork outlines the progress of the lighting design in a production.</a:t>
            </a:r>
            <a:endParaRPr lang="en-US" sz="4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 400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0" y="22860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What is a cue sheet? 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143000" y="2767280"/>
            <a:ext cx="6324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en-US" altLang="en-US" sz="4000" dirty="0" smtClean="0">
                <a:latin typeface="Calibri" panose="020F0502020204030204" pitchFamily="34" charset="0"/>
              </a:rPr>
              <a:t>Three things we need to consider when designing a light plot.</a:t>
            </a:r>
            <a:endParaRPr lang="en-US" altLang="en-US" sz="4000" dirty="0">
              <a:latin typeface="Calibri" panose="020F0502020204030204" pitchFamily="34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 500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visibility, emphasis and mood, and logic?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 500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 100</a:t>
            </a:r>
            <a:endParaRPr lang="en-US"/>
          </a:p>
        </p:txBody>
      </p:sp>
      <p:sp>
        <p:nvSpPr>
          <p:cNvPr id="36868" name="TextBox 6"/>
          <p:cNvSpPr txBox="1">
            <a:spLocks noChangeArrowheads="1"/>
          </p:cNvSpPr>
          <p:nvPr/>
        </p:nvSpPr>
        <p:spPr bwMode="auto">
          <a:xfrm>
            <a:off x="1600200" y="1981200"/>
            <a:ext cx="5943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smtClean="0">
                <a:latin typeface="Calibri" pitchFamily="34" charset="0"/>
              </a:rPr>
              <a:t>The tool we most often use when focusing an instrument.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 100</a:t>
            </a:r>
            <a:endParaRPr lang="en-US"/>
          </a:p>
        </p:txBody>
      </p:sp>
      <p:sp>
        <p:nvSpPr>
          <p:cNvPr id="37892" name="TextBox 7"/>
          <p:cNvSpPr txBox="1">
            <a:spLocks noChangeArrowheads="1"/>
          </p:cNvSpPr>
          <p:nvPr/>
        </p:nvSpPr>
        <p:spPr bwMode="auto">
          <a:xfrm>
            <a:off x="2286000" y="2797175"/>
            <a:ext cx="4800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a crescent wrench?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 200</a:t>
            </a:r>
            <a:endParaRPr lang="en-US"/>
          </a:p>
        </p:txBody>
      </p:sp>
      <p:sp>
        <p:nvSpPr>
          <p:cNvPr id="38916" name="TextBox 6"/>
          <p:cNvSpPr txBox="1">
            <a:spLocks noChangeArrowheads="1"/>
          </p:cNvSpPr>
          <p:nvPr/>
        </p:nvSpPr>
        <p:spPr bwMode="auto">
          <a:xfrm>
            <a:off x="838200" y="1828800"/>
            <a:ext cx="7543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Calibri" pitchFamily="34" charset="0"/>
              </a:rPr>
              <a:t>The two parts of an instrument that attaches it to a pipe and holds its vertical angle .</a:t>
            </a:r>
            <a:endParaRPr lang="en-US" sz="4000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 200</a:t>
            </a:r>
            <a:endParaRPr lang="en-US"/>
          </a:p>
        </p:txBody>
      </p:sp>
      <p:sp>
        <p:nvSpPr>
          <p:cNvPr id="39940" name="TextBox 6"/>
          <p:cNvSpPr txBox="1">
            <a:spLocks noChangeArrowheads="1"/>
          </p:cNvSpPr>
          <p:nvPr/>
        </p:nvSpPr>
        <p:spPr bwMode="auto">
          <a:xfrm>
            <a:off x="1905000" y="2797175"/>
            <a:ext cx="5257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are the c-clamp and yoke?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 300</a:t>
            </a:r>
            <a:endParaRPr lang="en-US"/>
          </a:p>
        </p:txBody>
      </p:sp>
      <p:sp>
        <p:nvSpPr>
          <p:cNvPr id="40964" name="TextBox 6"/>
          <p:cNvSpPr txBox="1">
            <a:spLocks noChangeArrowheads="1"/>
          </p:cNvSpPr>
          <p:nvPr/>
        </p:nvSpPr>
        <p:spPr bwMode="auto">
          <a:xfrm>
            <a:off x="685800" y="2568714"/>
            <a:ext cx="7848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smtClean="0">
                <a:latin typeface="Calibri" pitchFamily="34" charset="0"/>
              </a:rPr>
              <a:t>Its not a light bulb, but it is the source of light.</a:t>
            </a:r>
            <a:endParaRPr lang="en-US" sz="4000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295400" y="533400"/>
            <a:ext cx="63246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spcBef>
                <a:spcPct val="50000"/>
              </a:spcBef>
            </a:pPr>
            <a:endParaRPr lang="en-US" sz="4000" dirty="0" smtClean="0">
              <a:latin typeface="Calibri" pitchFamily="34" charset="0"/>
            </a:endParaRPr>
          </a:p>
          <a:p>
            <a:pPr marL="0" lvl="1">
              <a:spcBef>
                <a:spcPct val="50000"/>
              </a:spcBef>
            </a:pPr>
            <a:endParaRPr lang="en-US" sz="4000" dirty="0" smtClean="0">
              <a:latin typeface="Calibri" pitchFamily="34" charset="0"/>
            </a:endParaRPr>
          </a:p>
          <a:p>
            <a:pPr marL="0" lvl="1">
              <a:spcBef>
                <a:spcPct val="50000"/>
              </a:spcBef>
            </a:pPr>
            <a:r>
              <a:rPr lang="en-US" sz="4000" dirty="0" smtClean="0">
                <a:latin typeface="Calibri" pitchFamily="34" charset="0"/>
              </a:rPr>
              <a:t>The function that provides the audience the ability to see.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sz="3600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sz="3200" dirty="0"/>
          </a:p>
          <a:p>
            <a:pPr>
              <a:spcBef>
                <a:spcPct val="50000"/>
              </a:spcBef>
            </a:pPr>
            <a:endParaRPr lang="en-US" sz="3600" dirty="0"/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8205788" y="6400800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 100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 300</a:t>
            </a:r>
            <a:endParaRPr lang="en-US"/>
          </a:p>
        </p:txBody>
      </p:sp>
      <p:sp>
        <p:nvSpPr>
          <p:cNvPr id="41988" name="TextBox 6"/>
          <p:cNvSpPr txBox="1">
            <a:spLocks noChangeArrowheads="1"/>
          </p:cNvSpPr>
          <p:nvPr/>
        </p:nvSpPr>
        <p:spPr bwMode="auto">
          <a:xfrm>
            <a:off x="2362200" y="2568575"/>
            <a:ext cx="426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a lamp?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371600" y="1981200"/>
            <a:ext cx="6324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Calibri" pitchFamily="34" charset="0"/>
              </a:rPr>
              <a:t>We use this to plug our fixtures in.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 400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a 3 pin connector?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 400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371600" y="2485072"/>
            <a:ext cx="63246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Calibri" pitchFamily="34" charset="0"/>
              </a:rPr>
              <a:t>By moving the shutters you are adjusting the ___________.</a:t>
            </a:r>
            <a:endParaRPr lang="en-US" sz="4000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sz="3600" dirty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 500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9308" y="2402260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 What is the gate?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 500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57200" y="2685945"/>
            <a:ext cx="822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Calibri" pitchFamily="34" charset="0"/>
              </a:rPr>
              <a:t>The common instrument part at the end of the barrel of an ellipsoidal and the front of a </a:t>
            </a:r>
            <a:r>
              <a:rPr lang="en-US" sz="4000" dirty="0" err="1" smtClean="0">
                <a:latin typeface="Calibri" pitchFamily="34" charset="0"/>
              </a:rPr>
              <a:t>fresnel</a:t>
            </a:r>
            <a:r>
              <a:rPr lang="en-US" sz="4000" dirty="0" smtClean="0">
                <a:latin typeface="Calibri" pitchFamily="34" charset="0"/>
              </a:rPr>
              <a:t>.</a:t>
            </a:r>
            <a:endParaRPr lang="en-US" sz="4400" b="1" dirty="0">
              <a:latin typeface="Calibri" pitchFamily="34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 100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 100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1828800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the gel frame slot/holder?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685800" y="1305987"/>
            <a:ext cx="77724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Calibri" pitchFamily="34" charset="0"/>
              </a:rPr>
              <a:t>We use this moveable item to adjust the beam of light from spot to flood.</a:t>
            </a:r>
          </a:p>
          <a:p>
            <a:pPr>
              <a:spcBef>
                <a:spcPct val="50000"/>
              </a:spcBef>
            </a:pPr>
            <a:r>
              <a:rPr lang="en-US" sz="4000" dirty="0" smtClean="0">
                <a:latin typeface="Calibri" pitchFamily="34" charset="0"/>
              </a:rPr>
              <a:t>Hint: It always adjusts the distance from the lamp, but may be located in different locations on different instruments.</a:t>
            </a:r>
            <a:endParaRPr lang="en-US" sz="3600" dirty="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 200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371600" y="2492514"/>
            <a:ext cx="632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the focus knob?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 200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295400" y="2209800"/>
            <a:ext cx="63246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smtClean="0">
                <a:latin typeface="Calibri" pitchFamily="34" charset="0"/>
              </a:rPr>
              <a:t>There are multiple types of this instrument part, such as spherical and ellipsoidal.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 300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What is visibility? 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8205788" y="6400800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 100</a:t>
            </a:r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the reflector?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 300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533400" y="1138906"/>
            <a:ext cx="7924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smtClean="0">
                <a:latin typeface="Calibri" pitchFamily="34" charset="0"/>
              </a:rPr>
              <a:t>How do you locate and replace the lamp on an ellipsoidal fixture.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 400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remove the cap or lamp housing?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 400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457200" y="2590800"/>
            <a:ext cx="7924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Calibri" pitchFamily="34" charset="0"/>
              </a:rPr>
              <a:t>The 3 types of lens used by: an ellipsoidal instrument, a Fresnel instrument, and PAR instrument.</a:t>
            </a:r>
            <a:endParaRPr lang="en-US" sz="4800" b="1" dirty="0" smtClean="0">
              <a:latin typeface="Calibri" pitchFamily="34" charset="0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 500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a </a:t>
            </a:r>
            <a:r>
              <a:rPr lang="en-US" sz="4000" dirty="0" err="1" smtClean="0">
                <a:solidFill>
                  <a:schemeClr val="bg1"/>
                </a:solidFill>
                <a:latin typeface="Calibri" pitchFamily="34" charset="0"/>
              </a:rPr>
              <a:t>plano</a:t>
            </a: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-convex lens, a Fresnel lens and no lens?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 500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371600" y="2209800"/>
            <a:ext cx="632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Calibri" pitchFamily="34" charset="0"/>
              </a:rPr>
              <a:t>The 5 basic types of lighting.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 100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85800" y="838200"/>
            <a:ext cx="7620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40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sz="40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are front, down, side, back and background lighting?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 100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990600" y="2057400"/>
            <a:ext cx="7239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Calibri" pitchFamily="34" charset="0"/>
              </a:rPr>
              <a:t>The type of color theory that lighting uses, as opposed to pigment.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 200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447800" y="26670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additive?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 200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08" y="-9037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219200" y="2438400"/>
            <a:ext cx="6324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Calibri" pitchFamily="34" charset="0"/>
              </a:rPr>
              <a:t>The 3 instruments used in 3 point lighting and its purpose.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 300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33400" y="1066800"/>
            <a:ext cx="77724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32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4000" dirty="0" smtClean="0">
                <a:latin typeface="Calibri" pitchFamily="34" charset="0"/>
              </a:rPr>
              <a:t>Bright vs. dim lighting that calls focus to a certain area of the stage area.</a:t>
            </a:r>
            <a:endParaRPr lang="en-US" sz="3600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 200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685800" y="381000"/>
            <a:ext cx="746760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40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sz="40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sz="40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      What are key, fill and back and to eliminate shadow?</a:t>
            </a:r>
          </a:p>
          <a:p>
            <a:pPr>
              <a:spcBef>
                <a:spcPct val="50000"/>
              </a:spcBef>
            </a:pPr>
            <a:endParaRPr lang="en-US" sz="4000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sz="3600" dirty="0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 300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371600" y="2286000"/>
            <a:ext cx="6324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Calibri" pitchFamily="34" charset="0"/>
              </a:rPr>
              <a:t>Backlighting with no other fixtures will create this.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 400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smtClean="0">
                <a:solidFill>
                  <a:schemeClr val="bg1"/>
                </a:solidFill>
                <a:latin typeface="Calibri" pitchFamily="34" charset="0"/>
              </a:rPr>
              <a:t>What </a:t>
            </a:r>
            <a:r>
              <a:rPr lang="en-US" sz="4000" smtClean="0">
                <a:solidFill>
                  <a:schemeClr val="bg1"/>
                </a:solidFill>
                <a:latin typeface="Calibri" pitchFamily="34" charset="0"/>
              </a:rPr>
              <a:t>is a </a:t>
            </a: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silhouette?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 400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39" name="Text Box 7"/>
          <p:cNvSpPr txBox="1">
            <a:spLocks noChangeArrowheads="1"/>
          </p:cNvSpPr>
          <p:nvPr/>
        </p:nvSpPr>
        <p:spPr bwMode="auto">
          <a:xfrm>
            <a:off x="1295400" y="2514600"/>
            <a:ext cx="63246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Calibri" pitchFamily="34" charset="0"/>
              </a:rPr>
              <a:t>The use of top light with no other lighting will create this.</a:t>
            </a:r>
          </a:p>
          <a:p>
            <a:pPr>
              <a:spcBef>
                <a:spcPct val="50000"/>
              </a:spcBef>
            </a:pPr>
            <a:endParaRPr lang="en-US" sz="3600" dirty="0"/>
          </a:p>
        </p:txBody>
      </p:sp>
      <p:sp>
        <p:nvSpPr>
          <p:cNvPr id="65540" name="Text Box 8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 500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409700" y="1752600"/>
            <a:ext cx="632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the halo-effect?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 500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 algn="ctr">
              <a:buNone/>
            </a:pPr>
            <a:r>
              <a:rPr lang="en-US" sz="12000" kern="10" spc="-48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AEAEA"/>
                    </a:gs>
                    <a:gs pos="17999">
                      <a:srgbClr val="777777"/>
                    </a:gs>
                    <a:gs pos="31000">
                      <a:srgbClr val="292929"/>
                    </a:gs>
                    <a:gs pos="33000">
                      <a:srgbClr val="B2B2B2"/>
                    </a:gs>
                    <a:gs pos="37000">
                      <a:srgbClr val="FFFFFF"/>
                    </a:gs>
                    <a:gs pos="78999">
                      <a:srgbClr val="5F5F5F"/>
                    </a:gs>
                    <a:gs pos="87000">
                      <a:srgbClr val="5F5F5F"/>
                    </a:gs>
                    <a:gs pos="100000">
                      <a:srgbClr val="CBCBCB"/>
                    </a:gs>
                  </a:gsLst>
                  <a:lin ang="18900000" scaled="1"/>
                </a:gradFill>
                <a:latin typeface="Arial Black"/>
              </a:rPr>
              <a:t>Final Jeopardy</a:t>
            </a:r>
            <a:endParaRPr lang="en-US" sz="12000" dirty="0"/>
          </a:p>
        </p:txBody>
      </p:sp>
    </p:spTree>
  </p:cSld>
  <p:clrMapOvr>
    <a:masterClrMapping/>
  </p:clrMapOvr>
  <p:transition advClick="0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Draw a 3 pin connector and the item that connects it to the instrument. Label the pins and other parts appropriately.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81199"/>
            <a:ext cx="5253038" cy="4078829"/>
          </a:xfrm>
        </p:spPr>
      </p:pic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emphasis?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 200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09600" y="1143000"/>
            <a:ext cx="807720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0" lvl="1">
              <a:spcBef>
                <a:spcPct val="50000"/>
              </a:spcBef>
            </a:pPr>
            <a:r>
              <a:rPr lang="en-US" sz="4000" dirty="0" smtClean="0">
                <a:latin typeface="Calibri" pitchFamily="34" charset="0"/>
              </a:rPr>
              <a:t>The ability of lighting to effect how the audience feels about a scene or production.</a:t>
            </a:r>
            <a:endParaRPr lang="en-US" sz="4000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sz="3600" dirty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 300</a:t>
            </a:r>
            <a:endParaRPr lang="en-US"/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371600" y="2438400"/>
            <a:ext cx="632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 is a mood?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 300</a:t>
            </a:r>
            <a:endParaRPr lang="en-US"/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Left"/>
          <a:lightRig rig="legacyNormal3" dir="r"/>
        </a:scene3d>
        <a:sp3d extrusionH="201600" prstMaterial="legacyMetal">
          <a:bevelT w="13500" h="13500" prst="angle"/>
          <a:bevelB w="13500" h="13500" prst="angle"/>
          <a:extrusionClr>
            <a:srgbClr val="FFFFFF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Left"/>
          <a:lightRig rig="legacyNormal3" dir="r"/>
        </a:scene3d>
        <a:sp3d extrusionH="201600" prstMaterial="legacyMetal">
          <a:bevelT w="13500" h="13500" prst="angle"/>
          <a:bevelB w="13500" h="13500" prst="angle"/>
          <a:extrusionClr>
            <a:srgbClr val="FFFFFF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33CC"/>
    </a:dk2>
    <a:lt2>
      <a:srgbClr val="000000"/>
    </a:lt2>
    <a:accent1>
      <a:srgbClr val="00CC99"/>
    </a:accent1>
    <a:accent2>
      <a:srgbClr val="3333CC"/>
    </a:accent2>
    <a:accent3>
      <a:srgbClr val="AAADE2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33CC"/>
    </a:dk2>
    <a:lt2>
      <a:srgbClr val="000000"/>
    </a:lt2>
    <a:accent1>
      <a:srgbClr val="00CC99"/>
    </a:accent1>
    <a:accent2>
      <a:srgbClr val="3333CC"/>
    </a:accent2>
    <a:accent3>
      <a:srgbClr val="AAADE2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FF"/>
    </a:hlink>
    <a:folHlink>
      <a:srgbClr val="0000C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3096</TotalTime>
  <Words>851</Words>
  <Application>Microsoft Office PowerPoint</Application>
  <PresentationFormat>On-screen Show (4:3)</PresentationFormat>
  <Paragraphs>191</Paragraphs>
  <Slides>67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1" baseType="lpstr">
      <vt:lpstr>Calibri</vt:lpstr>
      <vt:lpstr>Arial Black</vt:lpstr>
      <vt:lpstr>Times New Roman</vt:lpstr>
      <vt:lpstr>Blank Presentation</vt:lpstr>
      <vt:lpstr>THIS </vt:lpstr>
      <vt:lpstr> With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Cary Harr</dc:creator>
  <cp:lastModifiedBy>Hoffman, Laura E.</cp:lastModifiedBy>
  <cp:revision>138</cp:revision>
  <dcterms:created xsi:type="dcterms:W3CDTF">1999-11-03T20:59:30Z</dcterms:created>
  <dcterms:modified xsi:type="dcterms:W3CDTF">2017-02-16T03:03:36Z</dcterms:modified>
</cp:coreProperties>
</file>